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8" autoAdjust="0"/>
    <p:restoredTop sz="93848" autoAdjust="0"/>
  </p:normalViewPr>
  <p:slideViewPr>
    <p:cSldViewPr snapToGrid="0">
      <p:cViewPr>
        <p:scale>
          <a:sx n="75" d="100"/>
          <a:sy n="75" d="100"/>
        </p:scale>
        <p:origin x="54" y="-3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604FC-5994-454C-974C-0B3E9E281EA0}" type="datetimeFigureOut">
              <a:rPr lang="ko-KR" altLang="en-US" smtClean="0"/>
              <a:t>2022-06-15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51661-4E87-4767-AB50-03E03033D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729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51661-4E87-4767-AB50-03E03033D05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91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2022-06-15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2022-06-15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2946400" y="4086850"/>
            <a:ext cx="24841200" cy="553407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fontAlgn="base" latinLnBrk="0">
              <a:spcBef>
                <a:spcPts val="0"/>
              </a:spcBef>
              <a:spcAft>
                <a:spcPts val="3000"/>
              </a:spcAft>
            </a:pPr>
            <a:r>
              <a:rPr lang="ko-KR" altLang="en-US" sz="8000" b="1" kern="0" spc="0" dirty="0">
                <a:solidFill>
                  <a:schemeClr val="tx1"/>
                </a:solidFill>
                <a:effectLst/>
                <a:latin typeface="#중명조"/>
                <a:ea typeface="#중명조"/>
              </a:rPr>
              <a:t>적외선 및 초음파센서 그리드를 활용한 </a:t>
            </a:r>
            <a:endParaRPr lang="en-US" altLang="ko-KR" sz="8000" b="1" kern="0" spc="0" dirty="0">
              <a:solidFill>
                <a:schemeClr val="tx1"/>
              </a:solidFill>
              <a:effectLst/>
              <a:latin typeface="#중명조"/>
              <a:ea typeface="#중명조"/>
            </a:endParaRPr>
          </a:p>
          <a:p>
            <a:pPr marL="0" marR="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3000"/>
              </a:spcAft>
            </a:pPr>
            <a:r>
              <a:rPr lang="ko-KR" altLang="en-US" sz="8000" b="1" kern="0" spc="0" dirty="0">
                <a:solidFill>
                  <a:schemeClr val="tx1"/>
                </a:solidFill>
                <a:effectLst/>
                <a:latin typeface="#중명조"/>
                <a:ea typeface="#중명조"/>
              </a:rPr>
              <a:t>태그가 없는 실내 위치식별 시스템</a:t>
            </a:r>
            <a:endParaRPr lang="en-US" altLang="ko-KR" sz="1400" b="1" kern="0" spc="0" dirty="0">
              <a:solidFill>
                <a:schemeClr val="tx1"/>
              </a:solidFill>
              <a:effectLst/>
              <a:latin typeface="한양중고딕"/>
              <a:ea typeface="한양중고딕"/>
            </a:endParaRPr>
          </a:p>
          <a:p>
            <a:pPr marL="0" marR="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400" b="1" kern="0" spc="0" dirty="0">
                <a:solidFill>
                  <a:schemeClr val="tx1"/>
                </a:solidFill>
                <a:effectLst/>
                <a:latin typeface="한양중고딕"/>
                <a:ea typeface="한양중고딕"/>
              </a:rPr>
              <a:t>노찬휘</a:t>
            </a:r>
            <a:r>
              <a:rPr lang="en-US" altLang="ko-KR" sz="4400" b="1" kern="0" spc="0" dirty="0">
                <a:solidFill>
                  <a:schemeClr val="tx1"/>
                </a:solidFill>
                <a:effectLst/>
                <a:latin typeface="한양중고딕"/>
                <a:ea typeface="한양중고딕"/>
              </a:rPr>
              <a:t>, </a:t>
            </a:r>
            <a:r>
              <a:rPr lang="ko-KR" altLang="en-US" sz="4400" b="1" kern="0" spc="0" dirty="0">
                <a:solidFill>
                  <a:schemeClr val="tx1"/>
                </a:solidFill>
                <a:effectLst/>
                <a:latin typeface="한양중고딕"/>
                <a:ea typeface="한양중고딕"/>
              </a:rPr>
              <a:t>김용석</a:t>
            </a:r>
            <a:r>
              <a:rPr lang="en-US" altLang="ko-KR" sz="4400" b="1" kern="0" spc="0" dirty="0">
                <a:solidFill>
                  <a:schemeClr val="tx1"/>
                </a:solidFill>
                <a:effectLst/>
                <a:latin typeface="한양중고딕"/>
                <a:ea typeface="한양중고딕"/>
              </a:rPr>
              <a:t>, </a:t>
            </a:r>
            <a:r>
              <a:rPr lang="ko-KR" altLang="en-US" sz="4400" b="1" kern="0" spc="0" dirty="0">
                <a:solidFill>
                  <a:schemeClr val="tx1"/>
                </a:solidFill>
                <a:effectLst/>
                <a:latin typeface="한양중고딕"/>
                <a:ea typeface="한양중고딕"/>
              </a:rPr>
              <a:t>신창식</a:t>
            </a:r>
            <a:r>
              <a:rPr lang="en-US" altLang="ko-KR" sz="4400" b="1" kern="0" spc="0" dirty="0">
                <a:solidFill>
                  <a:schemeClr val="tx1"/>
                </a:solidFill>
                <a:effectLst/>
                <a:latin typeface="한양중고딕"/>
                <a:ea typeface="한양중고딕"/>
              </a:rPr>
              <a:t>, </a:t>
            </a:r>
            <a:r>
              <a:rPr lang="ko-KR" altLang="en-US" sz="4400" b="1" kern="0" spc="0" dirty="0" err="1">
                <a:solidFill>
                  <a:schemeClr val="tx1"/>
                </a:solidFill>
                <a:effectLst/>
                <a:latin typeface="한양중고딕"/>
                <a:ea typeface="한양중고딕"/>
              </a:rPr>
              <a:t>백돈규</a:t>
            </a:r>
            <a:endParaRPr lang="en-US" altLang="ko-KR" sz="4400" b="1" kern="0" spc="0" baseline="30000" dirty="0">
              <a:solidFill>
                <a:schemeClr val="tx1"/>
              </a:solidFill>
              <a:effectLst/>
              <a:latin typeface="한양중고딕"/>
              <a:ea typeface="한양중고딕"/>
            </a:endParaRPr>
          </a:p>
          <a:p>
            <a:pPr marL="0" marR="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000" kern="0" spc="0" dirty="0">
              <a:solidFill>
                <a:schemeClr val="tx1"/>
              </a:solidFill>
              <a:effectLst/>
              <a:latin typeface="바탕" panose="02030600000101010101" pitchFamily="18" charset="-127"/>
            </a:endParaRPr>
          </a:p>
          <a:p>
            <a:pPr marL="0" marR="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5400" kern="0" spc="0" dirty="0">
                <a:solidFill>
                  <a:schemeClr val="tx1"/>
                </a:solidFill>
                <a:effectLst/>
                <a:latin typeface="바탕" panose="02030600000101010101" pitchFamily="18" charset="-127"/>
              </a:rPr>
              <a:t>충북대학교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2946399" y="10687722"/>
            <a:ext cx="24841199" cy="4488864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4000" marR="25400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대부분의 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IPS(Indoor Positioning System)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에서는 </a:t>
            </a:r>
            <a:r>
              <a:rPr lang="ko-KR" altLang="en-US" sz="3600" kern="0" spc="0" dirty="0" err="1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비콘과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 같은 태그로부터 특정 신호를 여러 수신기에 보냄으로써 사용자의 위치를 특정하고 동선을 파악한다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본 논문에서는 태그를 사용하지 않고도 외부 센서 노드 그리드를 활용하여 유동인구의 이동 추이를 파악하는 시스템을 제안한다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.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각 센서 노드는 초음파센서와 적외선센서를 조합하여 사람들의 존재 여부와 세부형태를 모두 모니터링할 수 있으며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,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수집한 데이터를 무선 송신을 통해 메인 서버에 보냄으로써 간편하게 시스템을 유지 및 보수할 수 있도록 하였다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.</a:t>
            </a:r>
            <a:endParaRPr lang="ko-KR" altLang="en-US" sz="36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946400" y="15404927"/>
            <a:ext cx="24841200" cy="21228223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02F622A-CD38-961A-5B20-5FF18EE7F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27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4C215D24-0864-0058-07FA-2BD7C82E6D05}"/>
              </a:ext>
            </a:extLst>
          </p:cNvPr>
          <p:cNvSpPr txBox="1">
            <a:spLocks/>
          </p:cNvSpPr>
          <p:nvPr/>
        </p:nvSpPr>
        <p:spPr>
          <a:xfrm>
            <a:off x="4041349" y="15692232"/>
            <a:ext cx="9769901" cy="4978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ko-KR" alt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시스템 구성</a:t>
            </a:r>
            <a:endParaRPr lang="en-US" altLang="ko-KR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ct val="20000"/>
              </a:spcBef>
              <a:defRPr/>
            </a:pPr>
            <a:r>
              <a:rPr lang="en-US" altLang="ko-KR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defTabSz="914400">
              <a:spcBef>
                <a:spcPct val="20000"/>
              </a:spcBef>
              <a:defRPr/>
            </a:pPr>
            <a:endParaRPr lang="en-US" altLang="ko-KR" sz="1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143510" algn="just" defTabSz="914400" fontAlgn="base">
              <a:lnSpc>
                <a:spcPct val="150000"/>
              </a:lnSpc>
            </a:pPr>
            <a:r>
              <a:rPr lang="ko-KR" altLang="en-US" sz="2200" b="1" kern="0" dirty="0">
                <a:solidFill>
                  <a:srgbClr val="000000"/>
                </a:solidFill>
                <a:latin typeface="한양신명조"/>
                <a:ea typeface="한양신명조"/>
              </a:rPr>
              <a:t>적외선 센서 모듈과 초음파센서 모듈은 각각 초음파</a:t>
            </a:r>
            <a:r>
              <a:rPr lang="en-US" altLang="ko-KR" sz="2200" b="1" kern="0" dirty="0">
                <a:solidFill>
                  <a:srgbClr val="000000"/>
                </a:solidFill>
                <a:latin typeface="한양신명조"/>
                <a:ea typeface="한양신명조"/>
              </a:rPr>
              <a:t>. </a:t>
            </a:r>
            <a:r>
              <a:rPr lang="ko-KR" altLang="en-US" sz="2200" b="1" kern="0" dirty="0">
                <a:solidFill>
                  <a:srgbClr val="000000"/>
                </a:solidFill>
                <a:latin typeface="한양신명조"/>
                <a:ea typeface="한양신명조"/>
              </a:rPr>
              <a:t>적외선 신호를 방출한다</a:t>
            </a:r>
            <a:r>
              <a:rPr lang="en-US" altLang="ko-KR" sz="2200" b="1" kern="0" dirty="0">
                <a:solidFill>
                  <a:srgbClr val="000000"/>
                </a:solidFill>
                <a:latin typeface="한양신명조"/>
                <a:ea typeface="한양신명조"/>
              </a:rPr>
              <a:t>. </a:t>
            </a:r>
            <a:r>
              <a:rPr lang="ko-KR" altLang="en-US" sz="2200" b="1" kern="0" dirty="0">
                <a:solidFill>
                  <a:srgbClr val="000000"/>
                </a:solidFill>
                <a:latin typeface="한양신명조"/>
                <a:ea typeface="한양신명조"/>
              </a:rPr>
              <a:t>그리고 물체가 인식되면 초음파 센서 모듈은 수신 모듈로 보내는 출력신호를 </a:t>
            </a:r>
            <a:r>
              <a:rPr lang="en-US" altLang="ko-KR" sz="2200" b="1" kern="0" dirty="0">
                <a:solidFill>
                  <a:srgbClr val="000000"/>
                </a:solidFill>
                <a:latin typeface="한양신명조"/>
                <a:ea typeface="한양신명조"/>
              </a:rPr>
              <a:t>high</a:t>
            </a:r>
            <a:r>
              <a:rPr lang="ko-KR" altLang="en-US" sz="2200" b="1" kern="0" dirty="0">
                <a:solidFill>
                  <a:srgbClr val="000000"/>
                </a:solidFill>
                <a:latin typeface="한양신명조"/>
                <a:ea typeface="한양신명조"/>
              </a:rPr>
              <a:t>로 변화시키고 초음파 센서 수신 모듈은 </a:t>
            </a:r>
            <a:r>
              <a:rPr lang="en-US" altLang="ko-KR" sz="2200" b="1" kern="0" dirty="0">
                <a:solidFill>
                  <a:srgbClr val="000000"/>
                </a:solidFill>
                <a:latin typeface="한양신명조"/>
                <a:ea typeface="한양신명조"/>
              </a:rPr>
              <a:t>high</a:t>
            </a:r>
            <a:r>
              <a:rPr lang="ko-KR" altLang="en-US" sz="2200" b="1" kern="0" dirty="0">
                <a:solidFill>
                  <a:srgbClr val="000000"/>
                </a:solidFill>
                <a:latin typeface="한양신명조"/>
                <a:ea typeface="한양신명조"/>
              </a:rPr>
              <a:t>가 유지되는 시간을 이용해 </a:t>
            </a:r>
            <a:r>
              <a:rPr lang="ko-KR" altLang="en-US" sz="2200" b="1" kern="0" dirty="0" err="1">
                <a:solidFill>
                  <a:srgbClr val="000000"/>
                </a:solidFill>
                <a:latin typeface="한양신명조"/>
                <a:ea typeface="한양신명조"/>
              </a:rPr>
              <a:t>카운팅하여</a:t>
            </a:r>
            <a:r>
              <a:rPr lang="ko-KR" altLang="en-US" sz="2200" b="1" kern="0" dirty="0">
                <a:solidFill>
                  <a:srgbClr val="000000"/>
                </a:solidFill>
                <a:latin typeface="한양신명조"/>
                <a:ea typeface="한양신명조"/>
              </a:rPr>
              <a:t> 물체가 원하는 만큼 거리가 가까워졌을 때 인식하도록 설계하였다</a:t>
            </a:r>
            <a:r>
              <a:rPr lang="en-US" altLang="ko-KR" sz="2200" b="1" kern="0" dirty="0">
                <a:solidFill>
                  <a:srgbClr val="000000"/>
                </a:solidFill>
                <a:latin typeface="한양신명조"/>
                <a:ea typeface="한양신명조"/>
              </a:rPr>
              <a:t>. </a:t>
            </a:r>
            <a:endParaRPr lang="ko-KR" altLang="en-US" sz="2200" b="1" kern="0" dirty="0">
              <a:solidFill>
                <a:srgbClr val="000000"/>
              </a:solidFill>
              <a:latin typeface="바탕" panose="02030600000101010101" pitchFamily="18" charset="-127"/>
            </a:endParaRPr>
          </a:p>
          <a:p>
            <a:pPr indent="143510" algn="just" defTabSz="914400" fontAlgn="base">
              <a:lnSpc>
                <a:spcPct val="150000"/>
              </a:lnSpc>
            </a:pPr>
            <a:r>
              <a:rPr lang="ko-KR" altLang="en-US" sz="2200" b="1" kern="0" dirty="0">
                <a:solidFill>
                  <a:srgbClr val="000000"/>
                </a:solidFill>
                <a:latin typeface="한양신명조"/>
                <a:ea typeface="한양신명조"/>
              </a:rPr>
              <a:t>이렇게 각각 수신하고 이를 </a:t>
            </a:r>
            <a:r>
              <a:rPr lang="en-US" altLang="ko-KR" sz="2200" b="1" kern="0" dirty="0">
                <a:solidFill>
                  <a:srgbClr val="000000"/>
                </a:solidFill>
                <a:latin typeface="한양신명조"/>
                <a:ea typeface="한양신명조"/>
              </a:rPr>
              <a:t>Data Path </a:t>
            </a:r>
            <a:r>
              <a:rPr lang="ko-KR" altLang="en-US" sz="2200" b="1" kern="0" dirty="0">
                <a:solidFill>
                  <a:srgbClr val="000000"/>
                </a:solidFill>
                <a:latin typeface="한양신명조"/>
                <a:ea typeface="한양신명조"/>
              </a:rPr>
              <a:t>부분에서 위치 데이터를 만들어서 이를 </a:t>
            </a:r>
            <a:r>
              <a:rPr lang="en-US" altLang="ko-KR" sz="2200" b="1" kern="0" dirty="0">
                <a:solidFill>
                  <a:srgbClr val="000000"/>
                </a:solidFill>
                <a:latin typeface="한양신명조"/>
                <a:ea typeface="한양신명조"/>
              </a:rPr>
              <a:t>Bluetooth </a:t>
            </a:r>
            <a:r>
              <a:rPr lang="ko-KR" altLang="en-US" sz="2200" b="1" kern="0" dirty="0">
                <a:solidFill>
                  <a:srgbClr val="000000"/>
                </a:solidFill>
                <a:latin typeface="한양신명조"/>
                <a:ea typeface="한양신명조"/>
              </a:rPr>
              <a:t>송신 모듈로 보내게 된다</a:t>
            </a:r>
            <a:r>
              <a:rPr lang="en-US" altLang="ko-KR" sz="2200" b="1" kern="0" dirty="0">
                <a:solidFill>
                  <a:srgbClr val="000000"/>
                </a:solidFill>
                <a:latin typeface="한양신명조"/>
                <a:ea typeface="한양신명조"/>
              </a:rPr>
              <a:t>. </a:t>
            </a:r>
            <a:r>
              <a:rPr lang="ko-KR" altLang="en-US" sz="2200" b="1" kern="0" dirty="0">
                <a:solidFill>
                  <a:srgbClr val="000000"/>
                </a:solidFill>
                <a:latin typeface="한양신명조"/>
                <a:ea typeface="한양신명조"/>
              </a:rPr>
              <a:t>이 데이터는 블루투스를 통해 메인 서버로 전송되게 되고 위치에 따른 데이터를 확인할 수 있게 된다</a:t>
            </a:r>
            <a:r>
              <a:rPr lang="en-US" altLang="ko-KR" sz="2200" b="1" kern="0" dirty="0">
                <a:solidFill>
                  <a:srgbClr val="000000"/>
                </a:solidFill>
                <a:latin typeface="한양신명조"/>
                <a:ea typeface="한양신명조"/>
              </a:rPr>
              <a:t>. </a:t>
            </a:r>
            <a:endParaRPr lang="ko-KR" altLang="en-US" sz="2200" b="1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pic>
        <p:nvPicPr>
          <p:cNvPr id="15" name="_x489777120">
            <a:extLst>
              <a:ext uri="{FF2B5EF4-FFF2-40B4-BE49-F238E27FC236}">
                <a16:creationId xmlns:a16="http://schemas.microsoft.com/office/drawing/2014/main" id="{CABC0021-5183-A202-4E52-192BEEA5C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575" y="16961689"/>
            <a:ext cx="12750200" cy="390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368BC5DD-D6E9-7C80-F5C9-7B263C8354BF}"/>
              </a:ext>
            </a:extLst>
          </p:cNvPr>
          <p:cNvSpPr txBox="1">
            <a:spLocks/>
          </p:cNvSpPr>
          <p:nvPr/>
        </p:nvSpPr>
        <p:spPr>
          <a:xfrm>
            <a:off x="4041348" y="24561219"/>
            <a:ext cx="10980382" cy="532859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  </a:t>
            </a:r>
            <a:r>
              <a:rPr lang="ko-KR" altLang="en-US" sz="12300" b="1" dirty="0">
                <a:latin typeface="Arial" pitchFamily="34" charset="0"/>
                <a:cs typeface="Arial" pitchFamily="34" charset="0"/>
              </a:rPr>
              <a:t>실내 위치식별 시스템</a:t>
            </a:r>
            <a:endParaRPr kumimoji="0" lang="en-US" altLang="ko-KR" sz="1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altLang="ko-KR" sz="1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altLang="ko-KR" sz="1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altLang="ko-KR" sz="1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altLang="ko-KR" sz="1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  <a:spcBef>
                <a:spcPct val="20000"/>
              </a:spcBef>
              <a:defRPr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 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한양신명조"/>
              <a:ea typeface="한양신명조"/>
            </a:endParaRPr>
          </a:p>
          <a:p>
            <a:pPr>
              <a:lnSpc>
                <a:spcPct val="160000"/>
              </a:lnSpc>
              <a:spcBef>
                <a:spcPct val="20000"/>
              </a:spcBef>
              <a:defRPr/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   </a:t>
            </a:r>
            <a:r>
              <a:rPr lang="ko-KR" altLang="en-US" sz="6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적외선 센서는 사람과 일직선상에 있어야 인식이 가능하다</a:t>
            </a:r>
            <a:r>
              <a:rPr lang="en-US" altLang="ko-KR" sz="6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6800" b="1" kern="0" dirty="0">
                <a:solidFill>
                  <a:srgbClr val="000000"/>
                </a:solidFill>
                <a:latin typeface="+mj-ea"/>
                <a:ea typeface="+mj-ea"/>
              </a:rPr>
              <a:t>따라서 센서 한 개당 약 </a:t>
            </a:r>
            <a:r>
              <a:rPr lang="en-US" altLang="ko-KR" sz="6800" b="1" kern="0" dirty="0">
                <a:solidFill>
                  <a:srgbClr val="000000"/>
                </a:solidFill>
                <a:latin typeface="+mj-ea"/>
                <a:ea typeface="+mj-ea"/>
              </a:rPr>
              <a:t>40cm</a:t>
            </a:r>
            <a:r>
              <a:rPr lang="ko-KR" altLang="en-US" sz="6800" b="1" kern="0" dirty="0">
                <a:solidFill>
                  <a:srgbClr val="000000"/>
                </a:solidFill>
                <a:latin typeface="+mj-ea"/>
                <a:ea typeface="+mj-ea"/>
              </a:rPr>
              <a:t>의 인식 가능 구역을 가지게 된다</a:t>
            </a:r>
            <a:r>
              <a:rPr lang="en-US" altLang="ko-KR" sz="6800" b="1" kern="0" dirty="0"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6800" b="1" kern="0" dirty="0">
                <a:solidFill>
                  <a:srgbClr val="000000"/>
                </a:solidFill>
                <a:latin typeface="+mj-ea"/>
                <a:ea typeface="+mj-ea"/>
              </a:rPr>
              <a:t>따라서 좁은 범위를 정확하게 측정 가능하다</a:t>
            </a:r>
            <a:r>
              <a:rPr lang="en-US" altLang="ko-KR" sz="6800" b="1" kern="0" dirty="0">
                <a:solidFill>
                  <a:srgbClr val="000000"/>
                </a:solidFill>
                <a:latin typeface="+mj-ea"/>
                <a:ea typeface="+mj-ea"/>
              </a:rPr>
              <a:t>.</a:t>
            </a:r>
          </a:p>
          <a:p>
            <a:pPr marL="0" marR="0" indent="14351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6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초음파센서는 물체를 감지하는 영역이 </a:t>
            </a:r>
            <a:r>
              <a:rPr lang="en-US" altLang="ko-KR" sz="6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15°</a:t>
            </a:r>
            <a:r>
              <a:rPr lang="ko-KR" altLang="en-US" sz="6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이기 때문에 위의 측정 조건에 대한 수용 범위는 센서 한 개당 반지름 </a:t>
            </a:r>
            <a:r>
              <a:rPr lang="en-US" altLang="ko-KR" sz="6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80cm</a:t>
            </a:r>
            <a:r>
              <a:rPr lang="ko-KR" altLang="en-US" sz="6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를 수용할 수 있게 된다</a:t>
            </a:r>
            <a:r>
              <a:rPr lang="en-US" altLang="ko-KR" sz="6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6800" b="1" kern="0" dirty="0">
                <a:solidFill>
                  <a:srgbClr val="000000"/>
                </a:solidFill>
                <a:latin typeface="+mj-ea"/>
                <a:ea typeface="+mj-ea"/>
              </a:rPr>
              <a:t>따라서 넓은 범위를 측정하지만 정확성은 떨어지게 된다</a:t>
            </a:r>
            <a:r>
              <a:rPr lang="en-US" altLang="ko-KR" sz="6800" b="1" kern="0" dirty="0"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6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초음파 센서만 사용할 경우 일정 시간동안 한 사람이 머물러 있는지 여러 사람이 이동하는 경우인지 판단하기 어렵다</a:t>
            </a:r>
            <a:r>
              <a:rPr lang="en-US" altLang="ko-KR" sz="6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6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따라서 정확성이 좋은 적외선 센서를 사용해서 정확한 정보를 얻어낼 수 있도록  설계하였다</a:t>
            </a:r>
            <a:r>
              <a:rPr lang="en-US" altLang="ko-KR" sz="6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endParaRPr kumimoji="0" lang="en-US" altLang="ko-KR" sz="6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Arial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8A9763A4-8782-FEE4-04C1-746D7B3493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"/>
          <a:stretch/>
        </p:blipFill>
        <p:spPr>
          <a:xfrm>
            <a:off x="15539047" y="21882232"/>
            <a:ext cx="10980382" cy="3550914"/>
          </a:xfrm>
          <a:prstGeom prst="rect">
            <a:avLst/>
          </a:prstGeom>
        </p:spPr>
      </p:pic>
      <p:sp>
        <p:nvSpPr>
          <p:cNvPr id="20" name="내용 개체 틀 2">
            <a:extLst>
              <a:ext uri="{FF2B5EF4-FFF2-40B4-BE49-F238E27FC236}">
                <a16:creationId xmlns:a16="http://schemas.microsoft.com/office/drawing/2014/main" id="{0FD8482B-D4ED-DCC8-8A1D-3883903C4101}"/>
              </a:ext>
            </a:extLst>
          </p:cNvPr>
          <p:cNvSpPr txBox="1">
            <a:spLocks/>
          </p:cNvSpPr>
          <p:nvPr/>
        </p:nvSpPr>
        <p:spPr>
          <a:xfrm>
            <a:off x="4041347" y="30573365"/>
            <a:ext cx="11096259" cy="5849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3.  </a:t>
            </a:r>
            <a:r>
              <a:rPr lang="ko-KR" altLang="en-US" sz="4000" b="1" dirty="0">
                <a:latin typeface="Arial" pitchFamily="34" charset="0"/>
                <a:cs typeface="Arial" pitchFamily="34" charset="0"/>
              </a:rPr>
              <a:t>동작 검증</a:t>
            </a:r>
            <a:endParaRPr kumimoji="0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14351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dirty="0">
              <a:solidFill>
                <a:srgbClr val="000000"/>
              </a:solidFill>
              <a:latin typeface="한양신명조"/>
              <a:ea typeface="한양신명조"/>
            </a:endParaRPr>
          </a:p>
          <a:p>
            <a:pPr marL="0"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    </a:t>
            </a:r>
            <a:r>
              <a:rPr lang="ko-KR" altLang="en-US" sz="3100" b="1" kern="0" dirty="0">
                <a:solidFill>
                  <a:srgbClr val="000000"/>
                </a:solidFill>
                <a:latin typeface="+mj-ea"/>
                <a:ea typeface="+mj-ea"/>
              </a:rPr>
              <a:t>수용 범위를 측정하기 위해서 실험 조건을 평균적인 천장의 높이를 </a:t>
            </a:r>
            <a:r>
              <a:rPr lang="en-US" altLang="ko-KR" sz="3100" b="1" kern="0" dirty="0">
                <a:solidFill>
                  <a:srgbClr val="000000"/>
                </a:solidFill>
                <a:latin typeface="+mj-ea"/>
                <a:ea typeface="+mj-ea"/>
              </a:rPr>
              <a:t>3m, </a:t>
            </a:r>
            <a:r>
              <a:rPr lang="ko-KR" altLang="en-US" sz="3100" b="1" kern="0" dirty="0">
                <a:solidFill>
                  <a:srgbClr val="000000"/>
                </a:solidFill>
                <a:latin typeface="+mj-ea"/>
                <a:ea typeface="+mj-ea"/>
              </a:rPr>
              <a:t>사람의 평균 어깨높이는 </a:t>
            </a:r>
            <a:r>
              <a:rPr lang="en-US" altLang="ko-KR" sz="3100" b="1" kern="0" dirty="0">
                <a:solidFill>
                  <a:srgbClr val="000000"/>
                </a:solidFill>
                <a:latin typeface="+mj-ea"/>
                <a:ea typeface="+mj-ea"/>
              </a:rPr>
              <a:t>1.45m, </a:t>
            </a:r>
            <a:r>
              <a:rPr lang="ko-KR" altLang="en-US" sz="3100" b="1" kern="0" dirty="0">
                <a:solidFill>
                  <a:srgbClr val="000000"/>
                </a:solidFill>
                <a:latin typeface="+mj-ea"/>
                <a:ea typeface="+mj-ea"/>
              </a:rPr>
              <a:t>그리고 평균 어깨너비를 </a:t>
            </a:r>
            <a:r>
              <a:rPr lang="en-US" altLang="ko-KR" sz="3100" b="1" kern="0" dirty="0">
                <a:solidFill>
                  <a:srgbClr val="000000"/>
                </a:solidFill>
                <a:latin typeface="+mj-ea"/>
                <a:ea typeface="+mj-ea"/>
              </a:rPr>
              <a:t>0.4m</a:t>
            </a:r>
            <a:r>
              <a:rPr lang="ko-KR" altLang="en-US" sz="3100" b="1" kern="0" dirty="0">
                <a:solidFill>
                  <a:srgbClr val="000000"/>
                </a:solidFill>
                <a:latin typeface="+mj-ea"/>
                <a:ea typeface="+mj-ea"/>
              </a:rPr>
              <a:t>로 설정하였다</a:t>
            </a:r>
            <a:r>
              <a:rPr lang="en-US" altLang="ko-KR" sz="3100" b="1" kern="0" dirty="0">
                <a:solidFill>
                  <a:srgbClr val="000000"/>
                </a:solidFill>
                <a:latin typeface="+mj-ea"/>
                <a:ea typeface="+mj-ea"/>
              </a:rPr>
              <a:t>.</a:t>
            </a:r>
          </a:p>
          <a:p>
            <a:pPr marL="0"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100" b="1" kern="0" dirty="0">
                <a:solidFill>
                  <a:srgbClr val="000000"/>
                </a:solidFill>
                <a:latin typeface="+mj-ea"/>
                <a:ea typeface="+mj-ea"/>
              </a:rPr>
              <a:t> 적외선센서는 사람과 일직선 상에 있어야 인식할 수 있다</a:t>
            </a:r>
            <a:r>
              <a:rPr lang="en-US" altLang="ko-KR" sz="3100" b="1" kern="0" dirty="0"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3100" b="1" kern="0" dirty="0">
                <a:solidFill>
                  <a:srgbClr val="000000"/>
                </a:solidFill>
                <a:latin typeface="+mj-ea"/>
                <a:ea typeface="+mj-ea"/>
              </a:rPr>
              <a:t>따라서 사람이 같이 있는 조건의 경우 적외선센서 한 개에 반지름이 약 </a:t>
            </a:r>
            <a:r>
              <a:rPr lang="en-US" altLang="ko-KR" sz="3100" b="1" kern="0" dirty="0">
                <a:solidFill>
                  <a:srgbClr val="000000"/>
                </a:solidFill>
                <a:latin typeface="+mj-ea"/>
                <a:ea typeface="+mj-ea"/>
              </a:rPr>
              <a:t>40cm</a:t>
            </a:r>
            <a:r>
              <a:rPr lang="ko-KR" altLang="en-US" sz="3100" b="1" kern="0" dirty="0">
                <a:solidFill>
                  <a:srgbClr val="000000"/>
                </a:solidFill>
                <a:latin typeface="+mj-ea"/>
                <a:ea typeface="+mj-ea"/>
              </a:rPr>
              <a:t>인 구역이 사람이 인식 가능한 영역이다</a:t>
            </a:r>
            <a:r>
              <a:rPr lang="en-US" altLang="ko-KR" sz="3100" b="1" kern="0" dirty="0">
                <a:solidFill>
                  <a:srgbClr val="000000"/>
                </a:solidFill>
                <a:latin typeface="+mj-ea"/>
                <a:ea typeface="+mj-ea"/>
              </a:rPr>
              <a:t>.</a:t>
            </a:r>
          </a:p>
          <a:p>
            <a:pPr marL="0"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100" b="1" kern="0" dirty="0">
                <a:solidFill>
                  <a:srgbClr val="000000"/>
                </a:solidFill>
                <a:latin typeface="+mj-ea"/>
                <a:ea typeface="+mj-ea"/>
              </a:rPr>
              <a:t> 초음파센서는 물체를 감지하는 영역이 </a:t>
            </a:r>
            <a:r>
              <a:rPr lang="en-US" altLang="ko-KR" sz="3100" b="1" kern="0" dirty="0">
                <a:solidFill>
                  <a:srgbClr val="000000"/>
                </a:solidFill>
                <a:latin typeface="+mj-ea"/>
                <a:ea typeface="+mj-ea"/>
              </a:rPr>
              <a:t>15°</a:t>
            </a:r>
            <a:r>
              <a:rPr lang="ko-KR" altLang="en-US" sz="3100" b="1" kern="0" dirty="0">
                <a:solidFill>
                  <a:srgbClr val="000000"/>
                </a:solidFill>
                <a:latin typeface="+mj-ea"/>
                <a:ea typeface="+mj-ea"/>
              </a:rPr>
              <a:t>이기 때문에 위의 측정 조건에 대한 수용 범위는 센서 한 개에 반지름 </a:t>
            </a:r>
            <a:r>
              <a:rPr lang="en-US" altLang="ko-KR" sz="3100" b="1" kern="0" dirty="0">
                <a:solidFill>
                  <a:srgbClr val="000000"/>
                </a:solidFill>
                <a:latin typeface="+mj-ea"/>
                <a:ea typeface="+mj-ea"/>
              </a:rPr>
              <a:t>80cm</a:t>
            </a:r>
            <a:r>
              <a:rPr lang="ko-KR" altLang="en-US" sz="3100" b="1" kern="0" dirty="0">
                <a:solidFill>
                  <a:srgbClr val="000000"/>
                </a:solidFill>
                <a:latin typeface="+mj-ea"/>
                <a:ea typeface="+mj-ea"/>
              </a:rPr>
              <a:t>를 수용할 수 있게 된다</a:t>
            </a:r>
            <a:r>
              <a:rPr lang="en-US" altLang="ko-KR" sz="3100" b="1" kern="0" dirty="0"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3100" b="1" kern="0" dirty="0">
                <a:solidFill>
                  <a:srgbClr val="000000"/>
                </a:solidFill>
                <a:latin typeface="+mj-ea"/>
                <a:ea typeface="+mj-ea"/>
              </a:rPr>
              <a:t>측정한 결과 또한 옆의 표와 동일하게 측정되었다</a:t>
            </a:r>
            <a:r>
              <a:rPr lang="en-US" altLang="ko-KR" sz="3100" b="1" kern="0" dirty="0"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31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센서의 수용 범위를 파악하고 설계한 </a:t>
            </a:r>
            <a:r>
              <a:rPr lang="en-US" altLang="ko-KR" sz="31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Control </a:t>
            </a:r>
            <a:r>
              <a:rPr lang="ko-KR" altLang="en-US" sz="31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부분이 제대로 동작하는지 파악하기 위해서 </a:t>
            </a:r>
            <a:r>
              <a:rPr lang="en-US" altLang="ko-KR" sz="31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FPGA</a:t>
            </a:r>
            <a:r>
              <a:rPr lang="ko-KR" altLang="en-US" sz="31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를 이용해서 검증하였다</a:t>
            </a:r>
            <a:r>
              <a:rPr lang="en-US" altLang="ko-KR" sz="31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 FPGA </a:t>
            </a:r>
            <a:r>
              <a:rPr lang="ko-KR" altLang="en-US" sz="31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보드는 </a:t>
            </a:r>
            <a:r>
              <a:rPr lang="en-US" altLang="ko-KR" sz="31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Xilinx </a:t>
            </a:r>
            <a:r>
              <a:rPr lang="ko-KR" altLang="en-US" sz="31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사의 </a:t>
            </a:r>
            <a:r>
              <a:rPr lang="en-US" altLang="ko-KR" sz="31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Spartan 6 Evaluation Board</a:t>
            </a:r>
            <a:r>
              <a:rPr lang="ko-KR" altLang="en-US" sz="31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를 사용하였다</a:t>
            </a:r>
            <a:r>
              <a:rPr lang="en-US" altLang="ko-KR" sz="31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1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적외선센서 모듈과 초음파센서 모듈을 우측 그림과 같이 </a:t>
            </a:r>
            <a:r>
              <a:rPr lang="en-US" altLang="ko-KR" sz="31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FPGA</a:t>
            </a:r>
            <a:r>
              <a:rPr lang="ko-KR" altLang="en-US" sz="31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에 연결하였고 결과를 통해 값이 잘 전달되었음을 확인하였다</a:t>
            </a:r>
            <a:r>
              <a:rPr lang="en-US" altLang="ko-KR" sz="31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endParaRPr lang="ko-KR" altLang="en-US" sz="3100" b="1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1027" name="_x678311128">
            <a:extLst>
              <a:ext uri="{FF2B5EF4-FFF2-40B4-BE49-F238E27FC236}">
                <a16:creationId xmlns:a16="http://schemas.microsoft.com/office/drawing/2014/main" id="{CAF1F729-5DC4-793E-B4CC-80B82BCFB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675" y="32722295"/>
            <a:ext cx="6465098" cy="352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내용 개체 틀 2">
            <a:extLst>
              <a:ext uri="{FF2B5EF4-FFF2-40B4-BE49-F238E27FC236}">
                <a16:creationId xmlns:a16="http://schemas.microsoft.com/office/drawing/2014/main" id="{E53F667D-561D-14EF-FB3F-1E8FF5ED77A5}"/>
              </a:ext>
            </a:extLst>
          </p:cNvPr>
          <p:cNvSpPr txBox="1">
            <a:spLocks/>
          </p:cNvSpPr>
          <p:nvPr/>
        </p:nvSpPr>
        <p:spPr>
          <a:xfrm>
            <a:off x="4013779" y="37065586"/>
            <a:ext cx="22999121" cy="526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4000" b="1" dirty="0">
                <a:latin typeface="Arial" pitchFamily="34" charset="0"/>
                <a:cs typeface="Arial" pitchFamily="34" charset="0"/>
              </a:rPr>
              <a:t>결론</a:t>
            </a:r>
            <a:endParaRPr kumimoji="0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14351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000" kern="0" spc="0" dirty="0">
              <a:solidFill>
                <a:srgbClr val="000000"/>
              </a:solidFill>
              <a:effectLst/>
              <a:latin typeface="한양신명조"/>
              <a:ea typeface="한양신명조"/>
            </a:endParaRPr>
          </a:p>
          <a:p>
            <a:pPr marL="0" marR="0" indent="14351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 </a:t>
            </a:r>
            <a:r>
              <a:rPr lang="ko-KR" altLang="en-US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적외선 및 초음파센서를 이용하여 고객의 경로를 분석하기 위한 </a:t>
            </a:r>
            <a:r>
              <a:rPr lang="en-US" altLang="ko-KR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IPS</a:t>
            </a:r>
            <a:r>
              <a:rPr lang="ko-KR" altLang="en-US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를 설계하였다</a:t>
            </a:r>
            <a:r>
              <a:rPr lang="en-US" altLang="ko-KR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적외선 혹은 초음파센서를 선택적으로 이용하여 </a:t>
            </a:r>
            <a:r>
              <a:rPr lang="en-US" altLang="ko-KR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0 </a:t>
            </a:r>
            <a:r>
              <a:rPr lang="ko-KR" altLang="en-US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혹은 </a:t>
            </a:r>
            <a:r>
              <a:rPr lang="en-US" altLang="ko-KR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로 고객의 위치를 구역별로 파악을 할 수 있으며</a:t>
            </a:r>
            <a:r>
              <a:rPr lang="en-US" altLang="ko-KR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수집한 데이터를 블루투스를 통해 무선으로 서버에 전송할 수 있다</a:t>
            </a:r>
            <a:r>
              <a:rPr lang="en-US" altLang="ko-KR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 </a:t>
            </a:r>
          </a:p>
          <a:p>
            <a:pPr indent="143510" algn="just" fontAlgn="base">
              <a:lnSpc>
                <a:spcPct val="150000"/>
              </a:lnSpc>
            </a:pPr>
            <a:r>
              <a:rPr lang="ko-KR" altLang="en-US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우리가 설계한 시스템은 </a:t>
            </a:r>
            <a:r>
              <a:rPr lang="en-US" altLang="ko-KR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2m × 2m</a:t>
            </a:r>
            <a:r>
              <a:rPr lang="ko-KR" altLang="en-US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수용 범위를 가진다</a:t>
            </a:r>
            <a:r>
              <a:rPr lang="en-US" altLang="ko-KR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이를 </a:t>
            </a:r>
            <a:r>
              <a:rPr lang="ko-KR" altLang="en-US" sz="2200" b="1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온칩</a:t>
            </a:r>
            <a:r>
              <a:rPr lang="ko-KR" altLang="en-US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시스템으로 설계를 하여 적은 에너지로 동작을 할 수 있고</a:t>
            </a:r>
            <a:r>
              <a:rPr lang="en-US" altLang="ko-KR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매우 작은 면적으로 설계를 하여 이득을 얻을 수 있다</a:t>
            </a:r>
            <a:r>
              <a:rPr lang="en-US" altLang="ko-KR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또한</a:t>
            </a:r>
            <a:r>
              <a:rPr lang="en-US" altLang="ko-KR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Fab-in</a:t>
            </a:r>
            <a:r>
              <a:rPr lang="ko-KR" altLang="en-US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을 통해 칩이 실제로 나오게 되면 실제로 시스템을 구현하여 실제로 유동인구를 분석하고 센서들의 위치와 배치를 어떻게 해야 효율적으로 분석하고 파악할 수 있을지 연구할 것이다</a:t>
            </a:r>
            <a:r>
              <a:rPr lang="en-US" altLang="ko-KR" sz="2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2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3B92831D-F7ED-68E7-DE16-79D5B669FC9E}"/>
              </a:ext>
            </a:extLst>
          </p:cNvPr>
          <p:cNvSpPr txBox="1">
            <a:spLocks/>
          </p:cNvSpPr>
          <p:nvPr/>
        </p:nvSpPr>
        <p:spPr>
          <a:xfrm>
            <a:off x="4041348" y="20844876"/>
            <a:ext cx="9769901" cy="3205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143510" algn="just" defTabSz="914400" fontAlgn="base">
              <a:lnSpc>
                <a:spcPct val="150000"/>
              </a:lnSpc>
            </a:pPr>
            <a:r>
              <a:rPr lang="ko-KR" altLang="en-US" sz="2200" b="1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구현한 시스템을 아래와 같이 센서 그리드를 구성하여 유동인구를 파악하고자 한다</a:t>
            </a:r>
            <a:r>
              <a:rPr lang="en-US" altLang="ko-KR" sz="2200" b="1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. </a:t>
            </a:r>
            <a:r>
              <a:rPr lang="ko-KR" altLang="en-US" sz="2200" b="1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하나의 공간을 총 </a:t>
            </a:r>
            <a:r>
              <a:rPr lang="en-US" altLang="ko-KR" sz="2200" b="1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4</a:t>
            </a:r>
            <a:r>
              <a:rPr lang="ko-KR" altLang="en-US" sz="2200" b="1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개로 나눠서 각각의 센서를 활용하여 유동인구를 파악한다</a:t>
            </a:r>
            <a:r>
              <a:rPr lang="en-US" altLang="ko-KR" sz="2200" b="1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. </a:t>
            </a:r>
            <a:r>
              <a:rPr lang="ko-KR" altLang="en-US" sz="2200" b="1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각 센서에서는 초음파센서를 활용하여 유동인구의 유무를 파악하며</a:t>
            </a:r>
            <a:r>
              <a:rPr lang="en-US" altLang="ko-KR" sz="2200" b="1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, </a:t>
            </a:r>
            <a:r>
              <a:rPr lang="ko-KR" altLang="en-US" sz="2200" b="1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적외선센서를 활용하여 대략 몇 명의 사람이 해당 공간에 있는지 파악한다</a:t>
            </a:r>
            <a:r>
              <a:rPr lang="en-US" altLang="ko-KR" sz="2200" b="1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. </a:t>
            </a:r>
            <a:r>
              <a:rPr lang="ko-KR" altLang="en-US" sz="2200" b="1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따라서</a:t>
            </a:r>
            <a:r>
              <a:rPr lang="en-US" altLang="ko-KR" sz="2200" b="1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, </a:t>
            </a:r>
            <a:r>
              <a:rPr lang="ko-KR" altLang="en-US" sz="2200" b="1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시간에 따른 유동인구의 변화 및 인구 이동에 대한 추이를 대략 파악할 수 있다</a:t>
            </a:r>
            <a:r>
              <a:rPr lang="en-US" altLang="ko-KR" sz="2200" b="1" kern="0" spc="0" dirty="0">
                <a:solidFill>
                  <a:srgbClr val="000000"/>
                </a:solidFill>
                <a:effectLst/>
                <a:latin typeface="한양신명조"/>
                <a:ea typeface="한양신명조"/>
              </a:rPr>
              <a:t>.</a:t>
            </a:r>
            <a:r>
              <a:rPr lang="ko-KR" altLang="en-US" sz="2200" b="1" kern="0" spc="-140" dirty="0">
                <a:solidFill>
                  <a:srgbClr val="000000"/>
                </a:solidFill>
                <a:effectLst/>
                <a:latin typeface="굴림체" panose="020B0609000101010101" pitchFamily="49" charset="-127"/>
                <a:ea typeface="한양신명조"/>
              </a:rPr>
              <a:t> </a:t>
            </a:r>
            <a:endParaRPr lang="en-US" altLang="ko-KR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103E3237-43B0-17B9-2C63-EBBAB2088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9575" y="22491916"/>
            <a:ext cx="3027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81E9505C-A503-83CA-7CBE-E5F4E4D43CE2}"/>
              </a:ext>
            </a:extLst>
          </p:cNvPr>
          <p:cNvGrpSpPr/>
          <p:nvPr/>
        </p:nvGrpSpPr>
        <p:grpSpPr>
          <a:xfrm>
            <a:off x="15914473" y="26445318"/>
            <a:ext cx="10604955" cy="3444494"/>
            <a:chOff x="14289881" y="28047580"/>
            <a:chExt cx="9198769" cy="2670545"/>
          </a:xfrm>
        </p:grpSpPr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42115281-4541-D4CD-5151-18A3081E19E3}"/>
                </a:ext>
              </a:extLst>
            </p:cNvPr>
            <p:cNvGrpSpPr/>
            <p:nvPr/>
          </p:nvGrpSpPr>
          <p:grpSpPr>
            <a:xfrm>
              <a:off x="14289881" y="28047580"/>
              <a:ext cx="5607844" cy="2670545"/>
              <a:chOff x="14289881" y="28047580"/>
              <a:chExt cx="5607844" cy="2670545"/>
            </a:xfrm>
          </p:grpSpPr>
          <p:pic>
            <p:nvPicPr>
              <p:cNvPr id="1029" name="_x678311344">
                <a:extLst>
                  <a:ext uri="{FF2B5EF4-FFF2-40B4-BE49-F238E27FC236}">
                    <a16:creationId xmlns:a16="http://schemas.microsoft.com/office/drawing/2014/main" id="{0E53820F-45B4-F60F-32AF-766A66D30C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225"/>
              <a:stretch/>
            </p:blipFill>
            <p:spPr bwMode="auto">
              <a:xfrm>
                <a:off x="14289881" y="28047580"/>
                <a:ext cx="5607844" cy="26705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934A9D6D-9D5E-B05A-3755-72A8AD5CDAE8}"/>
                  </a:ext>
                </a:extLst>
              </p:cNvPr>
              <p:cNvSpPr/>
              <p:nvPr/>
            </p:nvSpPr>
            <p:spPr>
              <a:xfrm>
                <a:off x="14392275" y="30270450"/>
                <a:ext cx="3552031" cy="4476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27" name="_x678311344">
              <a:extLst>
                <a:ext uri="{FF2B5EF4-FFF2-40B4-BE49-F238E27FC236}">
                  <a16:creationId xmlns:a16="http://schemas.microsoft.com/office/drawing/2014/main" id="{A3DFB3B7-E583-784E-3222-5FB162A756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072" r="41522"/>
            <a:stretch/>
          </p:blipFill>
          <p:spPr bwMode="auto">
            <a:xfrm>
              <a:off x="20209271" y="29072282"/>
              <a:ext cx="3279379" cy="1301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1" name="_x557393240">
            <a:extLst>
              <a:ext uri="{FF2B5EF4-FFF2-40B4-BE49-F238E27FC236}">
                <a16:creationId xmlns:a16="http://schemas.microsoft.com/office/drawing/2014/main" id="{EF842C2B-4792-41C8-66FD-E01DA9EF1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519" y="32722296"/>
            <a:ext cx="3830436" cy="352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모서리가 둥근 직사각형 5">
            <a:extLst>
              <a:ext uri="{FF2B5EF4-FFF2-40B4-BE49-F238E27FC236}">
                <a16:creationId xmlns:a16="http://schemas.microsoft.com/office/drawing/2014/main" id="{B9AAB785-135F-6974-4535-F01EB38CDFEA}"/>
              </a:ext>
            </a:extLst>
          </p:cNvPr>
          <p:cNvSpPr/>
          <p:nvPr/>
        </p:nvSpPr>
        <p:spPr>
          <a:xfrm>
            <a:off x="2946398" y="36884010"/>
            <a:ext cx="24841199" cy="3844889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4000" marR="25400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36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72D03F45-1688-15D8-F078-600790AA6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009958"/>
              </p:ext>
            </p:extLst>
          </p:nvPr>
        </p:nvGraphicFramePr>
        <p:xfrm>
          <a:off x="21029238" y="30984722"/>
          <a:ext cx="5779731" cy="1382481"/>
        </p:xfrm>
        <a:graphic>
          <a:graphicData uri="http://schemas.openxmlformats.org/drawingml/2006/table">
            <a:tbl>
              <a:tblPr/>
              <a:tblGrid>
                <a:gridCol w="2052214">
                  <a:extLst>
                    <a:ext uri="{9D8B030D-6E8A-4147-A177-3AD203B41FA5}">
                      <a16:colId xmlns:a16="http://schemas.microsoft.com/office/drawing/2014/main" val="3975924133"/>
                    </a:ext>
                  </a:extLst>
                </a:gridCol>
                <a:gridCol w="1191893">
                  <a:extLst>
                    <a:ext uri="{9D8B030D-6E8A-4147-A177-3AD203B41FA5}">
                      <a16:colId xmlns:a16="http://schemas.microsoft.com/office/drawing/2014/main" val="2260273171"/>
                    </a:ext>
                  </a:extLst>
                </a:gridCol>
                <a:gridCol w="1191893">
                  <a:extLst>
                    <a:ext uri="{9D8B030D-6E8A-4147-A177-3AD203B41FA5}">
                      <a16:colId xmlns:a16="http://schemas.microsoft.com/office/drawing/2014/main" val="632013830"/>
                    </a:ext>
                  </a:extLst>
                </a:gridCol>
                <a:gridCol w="1343731">
                  <a:extLst>
                    <a:ext uri="{9D8B030D-6E8A-4147-A177-3AD203B41FA5}">
                      <a16:colId xmlns:a16="http://schemas.microsoft.com/office/drawing/2014/main" val="2325038553"/>
                    </a:ext>
                  </a:extLst>
                </a:gridCol>
              </a:tblGrid>
              <a:tr h="371134">
                <a:tc>
                  <a:txBody>
                    <a:bodyPr/>
                    <a:lstStyle/>
                    <a:p>
                      <a:pPr marL="1143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Sensor type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00841" marR="100841" marT="27880" marB="27880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A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00841" marR="100841" marT="27880" marB="278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B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00841" marR="100841" marT="27880" marB="278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Unit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00841" marR="100841" marT="27880" marB="278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722273"/>
                  </a:ext>
                </a:extLst>
              </a:tr>
              <a:tr h="371134">
                <a:tc>
                  <a:txBody>
                    <a:bodyPr/>
                    <a:lstStyle/>
                    <a:p>
                      <a:pPr marL="1143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Ultrasonic 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00841" marR="100841" marT="27880" marB="27880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0.4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00841" marR="100841" marT="27880" marB="278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0.8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00841" marR="100841" marT="27880" marB="278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m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00841" marR="100841" marT="27880" marB="278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80537"/>
                  </a:ext>
                </a:extLst>
              </a:tr>
              <a:tr h="371134">
                <a:tc>
                  <a:txBody>
                    <a:bodyPr/>
                    <a:lstStyle/>
                    <a:p>
                      <a:pPr marL="1143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Infrared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00841" marR="100841" marT="27880" marB="27880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0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00841" marR="100841" marT="27880" marB="278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0.4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00841" marR="100841" marT="27880" marB="278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m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00841" marR="100841" marT="27880" marB="2788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751312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0519A2BA-FEF8-E089-8907-AED34B67E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152741"/>
              </p:ext>
            </p:extLst>
          </p:nvPr>
        </p:nvGraphicFramePr>
        <p:xfrm>
          <a:off x="16108787" y="30496128"/>
          <a:ext cx="4427113" cy="1839124"/>
        </p:xfrm>
        <a:graphic>
          <a:graphicData uri="http://schemas.openxmlformats.org/drawingml/2006/table">
            <a:tbl>
              <a:tblPr/>
              <a:tblGrid>
                <a:gridCol w="2446035">
                  <a:extLst>
                    <a:ext uri="{9D8B030D-6E8A-4147-A177-3AD203B41FA5}">
                      <a16:colId xmlns:a16="http://schemas.microsoft.com/office/drawing/2014/main" val="355648821"/>
                    </a:ext>
                  </a:extLst>
                </a:gridCol>
                <a:gridCol w="1030245">
                  <a:extLst>
                    <a:ext uri="{9D8B030D-6E8A-4147-A177-3AD203B41FA5}">
                      <a16:colId xmlns:a16="http://schemas.microsoft.com/office/drawing/2014/main" val="3171119129"/>
                    </a:ext>
                  </a:extLst>
                </a:gridCol>
                <a:gridCol w="950833">
                  <a:extLst>
                    <a:ext uri="{9D8B030D-6E8A-4147-A177-3AD203B41FA5}">
                      <a16:colId xmlns:a16="http://schemas.microsoft.com/office/drawing/2014/main" val="3730782575"/>
                    </a:ext>
                  </a:extLst>
                </a:gridCol>
              </a:tblGrid>
              <a:tr h="330105">
                <a:tc>
                  <a:txBody>
                    <a:bodyPr/>
                    <a:lstStyle/>
                    <a:p>
                      <a:pPr marL="1143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096" marR="93096" marT="25738" marB="25738" anchor="ctr">
                    <a:lnL>
                      <a:noFill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Value</a:t>
                      </a:r>
                      <a:endParaRPr lang="en-US" sz="2000" b="1" kern="100" spc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096" marR="93096" marT="25738" marB="25738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Unit</a:t>
                      </a:r>
                      <a:endParaRPr lang="en-US" sz="2000" b="1" kern="100" spc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096" marR="93096" marT="25738" marB="25738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759049"/>
                  </a:ext>
                </a:extLst>
              </a:tr>
              <a:tr h="330105">
                <a:tc>
                  <a:txBody>
                    <a:bodyPr/>
                    <a:lstStyle/>
                    <a:p>
                      <a:pPr marL="1143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Shoulder width </a:t>
                      </a:r>
                      <a:endParaRPr lang="en-US" sz="2000" b="1" kern="10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096" marR="93096" marT="25738" marB="25738" anchor="ctr">
                    <a:lnL>
                      <a:noFill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0.40</a:t>
                      </a:r>
                      <a:endParaRPr lang="en-US" sz="2000" b="1" kern="10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096" marR="93096" marT="25738" marB="25738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m</a:t>
                      </a:r>
                      <a:endParaRPr lang="en-US" sz="2000" b="1" kern="10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096" marR="93096" marT="25738" marB="25738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096768"/>
                  </a:ext>
                </a:extLst>
              </a:tr>
              <a:tr h="330105">
                <a:tc>
                  <a:txBody>
                    <a:bodyPr/>
                    <a:lstStyle/>
                    <a:p>
                      <a:pPr marL="1143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Height of shoulder </a:t>
                      </a:r>
                      <a:endParaRPr lang="en-US" sz="2000" b="1" kern="10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096" marR="93096" marT="25738" marB="25738" anchor="ctr">
                    <a:lnL>
                      <a:noFill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1.45</a:t>
                      </a:r>
                      <a:endParaRPr lang="en-US" sz="2000" b="1" kern="10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096" marR="93096" marT="25738" marB="25738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m</a:t>
                      </a:r>
                      <a:endParaRPr lang="en-US" sz="2000" b="1" kern="100" spc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096" marR="93096" marT="25738" marB="25738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067548"/>
                  </a:ext>
                </a:extLst>
              </a:tr>
              <a:tr h="330105">
                <a:tc>
                  <a:txBody>
                    <a:bodyPr/>
                    <a:lstStyle/>
                    <a:p>
                      <a:pPr marL="1143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Height of ceiling</a:t>
                      </a:r>
                      <a:endParaRPr lang="en-US" sz="2000" b="1" kern="100" spc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096" marR="93096" marT="25738" marB="25738" anchor="ctr">
                    <a:lnL>
                      <a:noFill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3</a:t>
                      </a:r>
                      <a:endParaRPr lang="en-US" sz="2000" b="1" kern="10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096" marR="93096" marT="25738" marB="25738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m</a:t>
                      </a:r>
                      <a:endParaRPr lang="en-US" sz="2000" b="1" kern="10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096" marR="93096" marT="25738" marB="25738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035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595</Words>
  <Application>Microsoft Office PowerPoint</Application>
  <PresentationFormat>사용자 지정</PresentationFormat>
  <Paragraphs>55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2" baseType="lpstr">
      <vt:lpstr>#중명조</vt:lpstr>
      <vt:lpstr>굴림체</vt:lpstr>
      <vt:lpstr>맑은 고딕</vt:lpstr>
      <vt:lpstr>바탕</vt:lpstr>
      <vt:lpstr>한양신명조</vt:lpstr>
      <vt:lpstr>한양중고딕</vt:lpstr>
      <vt:lpstr>Arial</vt:lpstr>
      <vt:lpstr>Calibri</vt:lpstr>
      <vt:lpstr>Calibri Light</vt:lpstr>
      <vt:lpstr>Times New Roman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노찬휘</cp:lastModifiedBy>
  <cp:revision>8</cp:revision>
  <dcterms:created xsi:type="dcterms:W3CDTF">2018-03-08T06:02:33Z</dcterms:created>
  <dcterms:modified xsi:type="dcterms:W3CDTF">2022-06-15T14:10:45Z</dcterms:modified>
</cp:coreProperties>
</file>